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716" r:id="rId3"/>
    <p:sldMasterId id="2147483750" r:id="rId4"/>
  </p:sldMasterIdLst>
  <p:notesMasterIdLst>
    <p:notesMasterId r:id="rId23"/>
  </p:notesMasterIdLst>
  <p:sldIdLst>
    <p:sldId id="347" r:id="rId5"/>
    <p:sldId id="344" r:id="rId6"/>
    <p:sldId id="350" r:id="rId7"/>
    <p:sldId id="348" r:id="rId8"/>
    <p:sldId id="349" r:id="rId9"/>
    <p:sldId id="345" r:id="rId10"/>
    <p:sldId id="396" r:id="rId11"/>
    <p:sldId id="351" r:id="rId12"/>
    <p:sldId id="346" r:id="rId13"/>
    <p:sldId id="356" r:id="rId14"/>
    <p:sldId id="354" r:id="rId15"/>
    <p:sldId id="353" r:id="rId16"/>
    <p:sldId id="398" r:id="rId17"/>
    <p:sldId id="355" r:id="rId18"/>
    <p:sldId id="395" r:id="rId19"/>
    <p:sldId id="397" r:id="rId20"/>
    <p:sldId id="399" r:id="rId21"/>
    <p:sldId id="411" r:id="rId2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4245" autoAdjust="0"/>
  </p:normalViewPr>
  <p:slideViewPr>
    <p:cSldViewPr>
      <p:cViewPr varScale="1">
        <p:scale>
          <a:sx n="53" d="100"/>
          <a:sy n="53" d="100"/>
        </p:scale>
        <p:origin x="-18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3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40624C8-0D6F-4C8F-AB8F-16246C2CE956}" type="datetimeFigureOut">
              <a:rPr lang="ar-EG" smtClean="0"/>
              <a:pPr/>
              <a:t>27/01/1440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440BD0E-D62D-44C1-8BFD-B52A31BEDEDD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342805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A01E1F-70EC-40E6-90BC-DD5290AF30AB}" type="slidenum">
              <a:rPr lang="en-US" altLang="ar-EG">
                <a:solidFill>
                  <a:prstClr val="black"/>
                </a:solidFill>
              </a:rPr>
              <a:pPr/>
              <a:t>6</a:t>
            </a:fld>
            <a:endParaRPr lang="en-US" altLang="ar-EG">
              <a:solidFill>
                <a:prstClr val="black"/>
              </a:solidFill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49275" y="457513"/>
            <a:ext cx="5989638" cy="44189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029513"/>
            <a:ext cx="5486400" cy="4114487"/>
          </a:xfrm>
        </p:spPr>
        <p:txBody>
          <a:bodyPr/>
          <a:lstStyle/>
          <a:p>
            <a:r>
              <a:rPr lang="en-US" altLang="ar-EG" sz="1400"/>
              <a:t>The principle excitatory nt in the CNS is glutamate…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d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78056E-52D6-43E4-8B3B-A96FE59D0E97}" type="slidenum">
              <a:rPr lang="en-US" altLang="ar-EG">
                <a:solidFill>
                  <a:prstClr val="black"/>
                </a:solidFill>
              </a:rPr>
              <a:pPr/>
              <a:t>9</a:t>
            </a:fld>
            <a:endParaRPr lang="en-US" altLang="ar-EG">
              <a:solidFill>
                <a:prstClr val="black"/>
              </a:solidFill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6888" y="457513"/>
            <a:ext cx="6094412" cy="4495487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029513"/>
            <a:ext cx="5486400" cy="4114487"/>
          </a:xfrm>
        </p:spPr>
        <p:txBody>
          <a:bodyPr/>
          <a:lstStyle/>
          <a:p>
            <a:r>
              <a:rPr lang="en-US" altLang="ar-EG" sz="1400"/>
              <a:t>This slide shows the difference btwn ionotropic and metabotropic glutamate receptors.</a:t>
            </a:r>
          </a:p>
          <a:p>
            <a:r>
              <a:rPr lang="en-US" altLang="ar-EG" sz="1400"/>
              <a:t>As each of their names imply, the ionotropic AMPA and NMDA receptors signal through influx of Na+ and Ca2+ ions; whereas the metabotropic glutamate receptors signal through 2</a:t>
            </a:r>
            <a:r>
              <a:rPr lang="en-US" altLang="ar-EG" sz="1400" baseline="30000"/>
              <a:t>nd</a:t>
            </a:r>
            <a:r>
              <a:rPr lang="en-US" altLang="ar-EG" sz="1400"/>
              <a:t> messenger proteins.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832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30617" indent="-281007" defTabSz="914832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24026" indent="-224805" defTabSz="914832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573637" indent="-224805" defTabSz="914832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23247" indent="-224805" defTabSz="914832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472858" indent="-224805" defTabSz="914832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22468" indent="-224805" defTabSz="914832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372079" indent="-224805" defTabSz="914832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21689" indent="-224805" defTabSz="914832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4A78789-EB52-4849-9310-A3B1C4FF38EE}" type="slidenum">
              <a:rPr lang="en-US" sz="1200" b="0">
                <a:solidFill>
                  <a:prstClr val="black"/>
                </a:solidFill>
                <a:latin typeface="Times New Roman" pitchFamily="18" charset="0"/>
              </a:rPr>
              <a:pPr/>
              <a:t>15</a:t>
            </a:fld>
            <a:endParaRPr lang="en-US" sz="1200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Talk: Clinical Neurochemistry and Neuroimaging</a:t>
            </a:r>
          </a:p>
          <a:p>
            <a:r>
              <a:rPr lang="en-US" smtClean="0"/>
              <a:t>Speaker: Stephen Salloway, M.D.</a:t>
            </a:r>
          </a:p>
          <a:p>
            <a:r>
              <a:rPr lang="en-US" smtClean="0"/>
              <a:t>Meeting: 2001 Board Review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832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30617" indent="-281007" defTabSz="914832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24026" indent="-224805" defTabSz="914832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573637" indent="-224805" defTabSz="914832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23247" indent="-224805" defTabSz="914832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472858" indent="-224805" defTabSz="914832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22468" indent="-224805" defTabSz="914832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372079" indent="-224805" defTabSz="914832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21689" indent="-224805" defTabSz="914832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24B49D5-4901-4549-921B-447592237341}" type="slidenum">
              <a:rPr lang="en-US" sz="1200" b="0">
                <a:solidFill>
                  <a:prstClr val="black"/>
                </a:solidFill>
                <a:latin typeface="Times New Roman" pitchFamily="18" charset="0"/>
              </a:rPr>
              <a:pPr/>
              <a:t>16</a:t>
            </a:fld>
            <a:endParaRPr lang="en-US" sz="1200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Talk: Clinical Neurochemistry and Neuroimaging</a:t>
            </a:r>
          </a:p>
          <a:p>
            <a:r>
              <a:rPr lang="en-US" smtClean="0"/>
              <a:t>Speaker: Stephen Salloway, M.D.</a:t>
            </a:r>
          </a:p>
          <a:p>
            <a:r>
              <a:rPr lang="en-US" smtClean="0"/>
              <a:t>Meeting: 2001 Board Review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832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30617" indent="-281007" defTabSz="914832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24026" indent="-224805" defTabSz="914832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573637" indent="-224805" defTabSz="914832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23247" indent="-224805" defTabSz="914832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472858" indent="-224805" defTabSz="914832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22468" indent="-224805" defTabSz="914832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372079" indent="-224805" defTabSz="914832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21689" indent="-224805" defTabSz="914832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65556DC-80B2-4F7C-85D3-E32B87A4CC30}" type="slidenum">
              <a:rPr lang="en-US" sz="1200" b="0">
                <a:solidFill>
                  <a:prstClr val="black"/>
                </a:solidFill>
                <a:latin typeface="Times New Roman" pitchFamily="18" charset="0"/>
              </a:rPr>
              <a:pPr/>
              <a:t>17</a:t>
            </a:fld>
            <a:endParaRPr lang="en-US" sz="1200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Talk: Clinical Neurochemistry and Neuroimaging</a:t>
            </a:r>
          </a:p>
          <a:p>
            <a:r>
              <a:rPr lang="en-US" smtClean="0"/>
              <a:t>Speaker: Stephen Salloway, M.D.</a:t>
            </a:r>
          </a:p>
          <a:p>
            <a:r>
              <a:rPr lang="en-US" smtClean="0"/>
              <a:t>Meeting: 2001 Board Review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 sz="440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rtl="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ar-EG" sz="4400">
                    <a:solidFill>
                      <a:srgbClr val="CCE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rtl="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ar-EG" sz="4400">
                    <a:solidFill>
                      <a:srgbClr val="CCE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rtl="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ar-EG" sz="4400">
                    <a:solidFill>
                      <a:srgbClr val="CCE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rtl="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ar-EG" sz="4400">
                    <a:solidFill>
                      <a:srgbClr val="CCE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22432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432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55EBE-AC1B-4174-ABE6-D391B06DD29F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263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709FF-304E-4FA5-965C-760D5353516D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3527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3C103-4D15-4CB1-9E1B-25D03F35603F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983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ar-EG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76DB2-7AC8-4634-856A-478B35FEABAA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1230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ar-EG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EC071-C94B-4DEB-9674-6BBAAC401D7F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0842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40E8E-59DE-48BC-A406-2E47F866E434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816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0AB9B-BEBA-4E5C-B57F-92106AAEA851}" type="slidenum">
              <a:rPr lang="en-US" altLang="ar-EG">
                <a:solidFill>
                  <a:srgbClr val="000000"/>
                </a:solidFill>
              </a:rPr>
              <a:pPr/>
              <a:t>‹#›</a:t>
            </a:fld>
            <a:endParaRPr lang="en-US" altLang="ar-E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0932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54764-3239-4870-A5D4-1CC71A707069}" type="slidenum">
              <a:rPr lang="en-US" altLang="ar-EG">
                <a:solidFill>
                  <a:srgbClr val="000000"/>
                </a:solidFill>
              </a:rPr>
              <a:pPr/>
              <a:t>‹#›</a:t>
            </a:fld>
            <a:endParaRPr lang="en-US" altLang="ar-E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5332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6ED8A-F803-4EB2-BB3D-C70F56E3FBE3}" type="slidenum">
              <a:rPr lang="en-US" altLang="ar-EG">
                <a:solidFill>
                  <a:srgbClr val="000000"/>
                </a:solidFill>
              </a:rPr>
              <a:pPr/>
              <a:t>‹#›</a:t>
            </a:fld>
            <a:endParaRPr lang="en-US" altLang="ar-E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5872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22618-D743-4424-9C51-7BABD2827886}" type="slidenum">
              <a:rPr lang="en-US" altLang="ar-EG">
                <a:solidFill>
                  <a:srgbClr val="000000"/>
                </a:solidFill>
              </a:rPr>
              <a:pPr/>
              <a:t>‹#›</a:t>
            </a:fld>
            <a:endParaRPr lang="en-US" altLang="ar-E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81554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5CDF6-2A49-4E6F-8458-23BE7B9C45C9}" type="slidenum">
              <a:rPr lang="en-US" altLang="ar-EG">
                <a:solidFill>
                  <a:srgbClr val="000000"/>
                </a:solidFill>
              </a:rPr>
              <a:pPr/>
              <a:t>‹#›</a:t>
            </a:fld>
            <a:endParaRPr lang="en-US" altLang="ar-E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941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1653E-C12E-45AA-8EB9-6C2FF5D69EEF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65515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EBA50-E1A1-4348-BFCF-57EBD92A9F4F}" type="slidenum">
              <a:rPr lang="en-US" altLang="ar-EG">
                <a:solidFill>
                  <a:srgbClr val="000000"/>
                </a:solidFill>
              </a:rPr>
              <a:pPr/>
              <a:t>‹#›</a:t>
            </a:fld>
            <a:endParaRPr lang="en-US" altLang="ar-E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9228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3C40A-2A7D-4A59-A629-F17463BE1991}" type="slidenum">
              <a:rPr lang="en-US" altLang="ar-EG">
                <a:solidFill>
                  <a:srgbClr val="000000"/>
                </a:solidFill>
              </a:rPr>
              <a:pPr/>
              <a:t>‹#›</a:t>
            </a:fld>
            <a:endParaRPr lang="en-US" altLang="ar-E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67469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DF85C-2D39-42E7-B4A0-2D48B8B4902A}" type="slidenum">
              <a:rPr lang="en-US" altLang="ar-EG">
                <a:solidFill>
                  <a:srgbClr val="000000"/>
                </a:solidFill>
              </a:rPr>
              <a:pPr/>
              <a:t>‹#›</a:t>
            </a:fld>
            <a:endParaRPr lang="en-US" altLang="ar-E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37657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755C8-7402-48DA-9972-F123FD2AD647}" type="slidenum">
              <a:rPr lang="en-US" altLang="ar-EG">
                <a:solidFill>
                  <a:srgbClr val="000000"/>
                </a:solidFill>
              </a:rPr>
              <a:pPr/>
              <a:t>‹#›</a:t>
            </a:fld>
            <a:endParaRPr lang="en-US" altLang="ar-E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11908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D1867-EA63-49FD-A8E7-F9F67B75FAD8}" type="slidenum">
              <a:rPr lang="en-US" altLang="ar-EG">
                <a:solidFill>
                  <a:srgbClr val="000000"/>
                </a:solidFill>
              </a:rPr>
              <a:pPr/>
              <a:t>‹#›</a:t>
            </a:fld>
            <a:endParaRPr lang="en-US" altLang="ar-E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4091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4894A-5CDD-4628-A4A2-C15C2829F945}" type="slidenum">
              <a:rPr lang="en-US" altLang="ar-EG">
                <a:solidFill>
                  <a:srgbClr val="000000"/>
                </a:solidFill>
              </a:rPr>
              <a:pPr/>
              <a:t>‹#›</a:t>
            </a:fld>
            <a:endParaRPr lang="en-US" altLang="ar-E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43242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65303-9370-4CC1-9443-EDDB0A543EC8}" type="datetimeFigureOut">
              <a:rPr lang="en-US" smtClean="0">
                <a:solidFill>
                  <a:srgbClr val="D6ECFF"/>
                </a:solidFill>
              </a:rPr>
              <a:pPr/>
              <a:t>10/7/2018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47279-4436-4C92-9476-F653A385E2B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69129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65303-9370-4CC1-9443-EDDB0A543EC8}" type="datetimeFigureOut">
              <a:rPr lang="en-US" smtClean="0">
                <a:solidFill>
                  <a:srgbClr val="D6ECFF"/>
                </a:solidFill>
              </a:rPr>
              <a:pPr/>
              <a:t>10/7/2018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47279-4436-4C92-9476-F653A385E2B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86087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65303-9370-4CC1-9443-EDDB0A543EC8}" type="datetimeFigureOut">
              <a:rPr lang="en-US" smtClean="0">
                <a:solidFill>
                  <a:srgbClr val="D6ECFF"/>
                </a:solidFill>
              </a:rPr>
              <a:pPr/>
              <a:t>10/7/2018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47279-4436-4C92-9476-F653A385E2B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40717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65303-9370-4CC1-9443-EDDB0A543EC8}" type="datetimeFigureOut">
              <a:rPr lang="en-US" smtClean="0">
                <a:solidFill>
                  <a:srgbClr val="D6ECFF"/>
                </a:solidFill>
              </a:rPr>
              <a:pPr/>
              <a:t>10/7/2018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47279-4436-4C92-9476-F653A385E2B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566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2D938-B8A1-4721-8381-5FE9FD178CE7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87970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65303-9370-4CC1-9443-EDDB0A543EC8}" type="datetimeFigureOut">
              <a:rPr lang="en-US" smtClean="0">
                <a:solidFill>
                  <a:srgbClr val="D6ECFF"/>
                </a:solidFill>
              </a:rPr>
              <a:pPr/>
              <a:t>10/7/2018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47279-4436-4C92-9476-F653A385E2B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0315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65303-9370-4CC1-9443-EDDB0A543EC8}" type="datetimeFigureOut">
              <a:rPr lang="en-US" smtClean="0">
                <a:solidFill>
                  <a:srgbClr val="D6ECFF"/>
                </a:solidFill>
              </a:rPr>
              <a:pPr/>
              <a:t>10/7/2018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47279-4436-4C92-9476-F653A385E2B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36318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65303-9370-4CC1-9443-EDDB0A543EC8}" type="datetimeFigureOut">
              <a:rPr lang="en-US" smtClean="0">
                <a:solidFill>
                  <a:srgbClr val="D6ECFF"/>
                </a:solidFill>
              </a:rPr>
              <a:pPr/>
              <a:t>10/7/2018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47279-4436-4C92-9476-F653A385E2B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72762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65303-9370-4CC1-9443-EDDB0A543EC8}" type="datetimeFigureOut">
              <a:rPr lang="en-US" smtClean="0">
                <a:solidFill>
                  <a:srgbClr val="D6ECFF"/>
                </a:solidFill>
              </a:rPr>
              <a:pPr/>
              <a:t>10/7/2018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47279-4436-4C92-9476-F653A385E2B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17352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7B65303-9370-4CC1-9443-EDDB0A543EC8}" type="datetimeFigureOut">
              <a:rPr lang="en-US" smtClean="0">
                <a:solidFill>
                  <a:srgbClr val="D6ECFF"/>
                </a:solidFill>
              </a:rPr>
              <a:pPr/>
              <a:t>10/7/2018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E247279-4436-4C92-9476-F653A385E2B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59994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65303-9370-4CC1-9443-EDDB0A543EC8}" type="datetimeFigureOut">
              <a:rPr lang="en-US" smtClean="0">
                <a:solidFill>
                  <a:srgbClr val="D6ECFF"/>
                </a:solidFill>
              </a:rPr>
              <a:pPr/>
              <a:t>10/7/2018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47279-4436-4C92-9476-F653A385E2B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21085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65303-9370-4CC1-9443-EDDB0A543EC8}" type="datetimeFigureOut">
              <a:rPr lang="en-US" smtClean="0">
                <a:solidFill>
                  <a:srgbClr val="D6ECFF"/>
                </a:solidFill>
              </a:rPr>
              <a:pPr/>
              <a:t>10/7/2018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47279-4436-4C92-9476-F653A385E2B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12169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7162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8800" y="1371600"/>
            <a:ext cx="35052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371600"/>
            <a:ext cx="35052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52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5B7FC-19C8-4E58-B632-9DF99C192D92}" type="slidenum">
              <a:rPr lang="ar-SA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93515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427C4CD-6EAF-4520-99E8-29F4BC03EF47}" type="slidenum">
              <a:rPr lang="cs-CZ">
                <a:solidFill>
                  <a:srgbClr val="D6ECFF"/>
                </a:solidFill>
              </a:rPr>
              <a:pPr/>
              <a:t>‹#›</a:t>
            </a:fld>
            <a:endParaRPr lang="cs-CZ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20809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"/>
            <a:ext cx="7924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9866" y="2095500"/>
            <a:ext cx="3550356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35689" y="2095500"/>
            <a:ext cx="3550356" cy="2438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289561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667CC-48D3-4B5E-B552-5505597623B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84402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713C2-6B52-4E3C-8455-1DC8521299EF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33111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64669-C842-47B4-A959-B1C39998D1C0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98405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65303-9370-4CC1-9443-EDDB0A543EC8}" type="datetimeFigureOut">
              <a:rPr lang="en-US" smtClean="0">
                <a:solidFill>
                  <a:srgbClr val="D6ECFF"/>
                </a:solidFill>
              </a:rPr>
              <a:pPr/>
              <a:t>10/7/2018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47279-4436-4C92-9476-F653A385E2B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5525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65303-9370-4CC1-9443-EDDB0A543EC8}" type="datetimeFigureOut">
              <a:rPr lang="en-US" smtClean="0">
                <a:solidFill>
                  <a:srgbClr val="D6ECFF"/>
                </a:solidFill>
              </a:rPr>
              <a:pPr/>
              <a:t>10/7/2018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47279-4436-4C92-9476-F653A385E2B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36819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65303-9370-4CC1-9443-EDDB0A543EC8}" type="datetimeFigureOut">
              <a:rPr lang="en-US" smtClean="0">
                <a:solidFill>
                  <a:srgbClr val="D6ECFF"/>
                </a:solidFill>
              </a:rPr>
              <a:pPr/>
              <a:t>10/7/2018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47279-4436-4C92-9476-F653A385E2B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54499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65303-9370-4CC1-9443-EDDB0A543EC8}" type="datetimeFigureOut">
              <a:rPr lang="en-US" smtClean="0">
                <a:solidFill>
                  <a:srgbClr val="D6ECFF"/>
                </a:solidFill>
              </a:rPr>
              <a:pPr/>
              <a:t>10/7/2018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47279-4436-4C92-9476-F653A385E2B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86570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65303-9370-4CC1-9443-EDDB0A543EC8}" type="datetimeFigureOut">
              <a:rPr lang="en-US" smtClean="0">
                <a:solidFill>
                  <a:srgbClr val="D6ECFF"/>
                </a:solidFill>
              </a:rPr>
              <a:pPr/>
              <a:t>10/7/2018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47279-4436-4C92-9476-F653A385E2B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8412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65303-9370-4CC1-9443-EDDB0A543EC8}" type="datetimeFigureOut">
              <a:rPr lang="en-US" smtClean="0">
                <a:solidFill>
                  <a:srgbClr val="D6ECFF"/>
                </a:solidFill>
              </a:rPr>
              <a:pPr/>
              <a:t>10/7/2018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47279-4436-4C92-9476-F653A385E2B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5118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65303-9370-4CC1-9443-EDDB0A543EC8}" type="datetimeFigureOut">
              <a:rPr lang="en-US" smtClean="0">
                <a:solidFill>
                  <a:srgbClr val="D6ECFF"/>
                </a:solidFill>
              </a:rPr>
              <a:pPr/>
              <a:t>10/7/2018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47279-4436-4C92-9476-F653A385E2B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74450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65303-9370-4CC1-9443-EDDB0A543EC8}" type="datetimeFigureOut">
              <a:rPr lang="en-US" smtClean="0">
                <a:solidFill>
                  <a:srgbClr val="D6ECFF"/>
                </a:solidFill>
              </a:rPr>
              <a:pPr/>
              <a:t>10/7/2018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47279-4436-4C92-9476-F653A385E2B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097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5D0F-FEE2-4641-A880-17C6E99A817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29920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7B65303-9370-4CC1-9443-EDDB0A543EC8}" type="datetimeFigureOut">
              <a:rPr lang="en-US" smtClean="0">
                <a:solidFill>
                  <a:srgbClr val="D6ECFF"/>
                </a:solidFill>
              </a:rPr>
              <a:pPr/>
              <a:t>10/7/2018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E247279-4436-4C92-9476-F653A385E2B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2472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65303-9370-4CC1-9443-EDDB0A543EC8}" type="datetimeFigureOut">
              <a:rPr lang="en-US" smtClean="0">
                <a:solidFill>
                  <a:srgbClr val="D6ECFF"/>
                </a:solidFill>
              </a:rPr>
              <a:pPr/>
              <a:t>10/7/2018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47279-4436-4C92-9476-F653A385E2B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71058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65303-9370-4CC1-9443-EDDB0A543EC8}" type="datetimeFigureOut">
              <a:rPr lang="en-US" smtClean="0">
                <a:solidFill>
                  <a:srgbClr val="D6ECFF"/>
                </a:solidFill>
              </a:rPr>
              <a:pPr/>
              <a:t>10/7/2018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247279-4436-4C92-9476-F653A385E2B8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21024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7162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8800" y="1371600"/>
            <a:ext cx="35052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371600"/>
            <a:ext cx="35052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52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5B7FC-19C8-4E58-B632-9DF99C192D92}" type="slidenum">
              <a:rPr lang="ar-SA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08302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427C4CD-6EAF-4520-99E8-29F4BC03EF47}" type="slidenum">
              <a:rPr lang="cs-CZ">
                <a:solidFill>
                  <a:srgbClr val="D6ECFF"/>
                </a:solidFill>
              </a:rPr>
              <a:pPr/>
              <a:t>‹#›</a:t>
            </a:fld>
            <a:endParaRPr lang="cs-CZ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35485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"/>
            <a:ext cx="7924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9866" y="2095500"/>
            <a:ext cx="3550356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35689" y="2095500"/>
            <a:ext cx="3550356" cy="2438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3045729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713C2-6B52-4E3C-8455-1DC8521299EF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14920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64669-C842-47B4-A959-B1C39998D1C0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577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ECEB1-13F6-4776-A721-9CDF3755CEFE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099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71CD4-0394-4D00-B7B9-70B2E6DC439C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578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CE1D0-C6AC-47BA-B712-DE4D9823565C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2730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C07B2-F08E-4A63-9998-90AA01C660B7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953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3.xml"/><Relationship Id="rId16" Type="http://schemas.openxmlformats.org/officeDocument/2006/relationships/slideLayout" Target="../slideLayouts/slideLayout57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ar-EG" sz="440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2323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EG" sz="440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15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2323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3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4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4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4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4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4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4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4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4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4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615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2325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5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5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5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5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5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5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5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5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5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6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6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6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6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6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6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6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6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615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326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7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7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7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7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7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7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7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7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7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7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8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8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8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8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8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8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615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2328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8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8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9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9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9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329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ar-EG" sz="44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616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2329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rtl="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ar-EG" sz="4400">
                    <a:solidFill>
                      <a:srgbClr val="CCE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2329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rtl="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ar-EG" sz="4400">
                    <a:solidFill>
                      <a:srgbClr val="CCE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2329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rtl="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ar-EG" sz="4400">
                    <a:solidFill>
                      <a:srgbClr val="CCE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2329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rtl="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ar-EG" sz="4400">
                    <a:solidFill>
                      <a:srgbClr val="CCE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22329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330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330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330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330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25F0269C-28B3-47C3-BE9B-E42B91CA9292}" type="slidenum">
              <a:rPr lang="ar-SA">
                <a:solidFill>
                  <a:srgbClr val="FFFFFF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333487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E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EG" smtClean="0"/>
              <a:t>Click to edit Master text styles</a:t>
            </a:r>
          </a:p>
          <a:p>
            <a:pPr lvl="1"/>
            <a:r>
              <a:rPr lang="en-US" altLang="ar-EG" smtClean="0"/>
              <a:t>Second level</a:t>
            </a:r>
          </a:p>
          <a:p>
            <a:pPr lvl="2"/>
            <a:r>
              <a:rPr lang="en-US" altLang="ar-EG" smtClean="0"/>
              <a:t>Third level</a:t>
            </a:r>
          </a:p>
          <a:p>
            <a:pPr lvl="3"/>
            <a:r>
              <a:rPr lang="en-US" altLang="ar-EG" smtClean="0"/>
              <a:t>Fourth level</a:t>
            </a:r>
          </a:p>
          <a:p>
            <a:pPr lvl="4"/>
            <a:r>
              <a:rPr lang="en-US" altLang="ar-EG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altLang="ar-EG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altLang="ar-EG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EB3000C8-C8C7-4CF1-B865-507E4B51B2E1}" type="slidenum">
              <a:rPr lang="en-US" altLang="ar-EG" smtClean="0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ar-EG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672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97B65303-9370-4CC1-9443-EDDB0A543EC8}" type="datetimeFigureOut">
              <a:rPr lang="en-US" smtClean="0">
                <a:solidFill>
                  <a:srgbClr val="D6ECFF"/>
                </a:solidFill>
              </a:rPr>
              <a:pPr rtl="0"/>
              <a:t>10/7/2018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endParaRPr lang="en-US">
              <a:solidFill>
                <a:srgbClr val="D6EC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rtl="0"/>
            <a:fld id="{3E247279-4436-4C92-9476-F653A385E2B8}" type="slidenum">
              <a:rPr lang="en-US" smtClean="0">
                <a:solidFill>
                  <a:srgbClr val="D6ECFF"/>
                </a:solidFill>
              </a:rPr>
              <a:pPr rtl="0"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3014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97B65303-9370-4CC1-9443-EDDB0A543EC8}" type="datetimeFigureOut">
              <a:rPr lang="en-US" smtClean="0">
                <a:solidFill>
                  <a:srgbClr val="D6ECFF"/>
                </a:solidFill>
              </a:rPr>
              <a:pPr rtl="0"/>
              <a:t>10/7/2018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endParaRPr lang="en-US">
              <a:solidFill>
                <a:srgbClr val="D6EC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rtl="0"/>
            <a:fld id="{3E247279-4436-4C92-9476-F653A385E2B8}" type="slidenum">
              <a:rPr lang="en-US" smtClean="0">
                <a:solidFill>
                  <a:srgbClr val="D6ECFF"/>
                </a:solidFill>
              </a:rPr>
              <a:pPr rtl="0"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1845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7162800" cy="230822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b="1" u="sng" dirty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Glutamate &amp; </a:t>
            </a:r>
            <a:r>
              <a:rPr lang="en-US" sz="4800" b="1" u="sng" dirty="0" err="1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Aspartate</a:t>
            </a:r>
            <a:r>
              <a:rPr lang="en-US" sz="4800" b="1" u="sng" dirty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excitatory neurotransmitters</a:t>
            </a:r>
            <a:endParaRPr lang="ar-AE" sz="4800" b="1" dirty="0">
              <a:solidFill>
                <a:srgbClr val="CC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3018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/>
          <p:cNvPicPr>
            <a:picLocks noChangeAspect="1" noChangeArrowheads="1"/>
          </p:cNvPicPr>
          <p:nvPr/>
        </p:nvPicPr>
        <p:blipFill>
          <a:blip r:embed="rId2">
            <a:lum contrast="-8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457200"/>
            <a:ext cx="9144000" cy="76993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AMPA &amp; </a:t>
            </a:r>
            <a:r>
              <a:rPr lang="en-US" sz="4400" b="1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Kainate</a:t>
            </a:r>
            <a:r>
              <a:rPr lang="en-US" sz="4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receptors:</a:t>
            </a:r>
            <a:endParaRPr lang="ar-AE" sz="44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1752600"/>
            <a:ext cx="5943600" cy="157003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err="1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Ligand</a:t>
            </a:r>
            <a:r>
              <a:rPr lang="en-US" sz="3200" b="1" dirty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gated ion channels allow influx of Na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 EPSPs</a:t>
            </a:r>
            <a:endParaRPr lang="ar-AE" sz="3200" b="1" dirty="0">
              <a:solidFill>
                <a:srgbClr val="FF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048000"/>
            <a:ext cx="8382000" cy="144621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G-protein linked receptor (</a:t>
            </a:r>
            <a:r>
              <a:rPr lang="en-US" sz="4400" b="1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Metabotropic</a:t>
            </a:r>
            <a:r>
              <a:rPr lang="en-US" sz="4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receptor):</a:t>
            </a:r>
            <a:endParaRPr lang="ar-AE" sz="44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953000"/>
            <a:ext cx="7543800" cy="157003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Linked to </a:t>
            </a:r>
            <a:r>
              <a:rPr lang="en-US" sz="3200" b="1" dirty="0" err="1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phosphotidyl</a:t>
            </a:r>
            <a:r>
              <a:rPr lang="en-US" sz="3200" b="1" dirty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inositol</a:t>
            </a:r>
            <a:r>
              <a:rPr lang="en-US" sz="3200" b="1" dirty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hydrolysis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(Memory function)</a:t>
            </a:r>
            <a:endParaRPr lang="ar-AE" sz="3200" b="1" dirty="0">
              <a:solidFill>
                <a:srgbClr val="FF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19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2">
            <a:lum contrast="-8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29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533400"/>
            <a:ext cx="3581400" cy="144621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NMDA Receptors</a:t>
            </a:r>
            <a:endParaRPr lang="ar-AE" sz="44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057400"/>
            <a:ext cx="8915400" cy="44005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4000" dirty="0" err="1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Ligand</a:t>
            </a:r>
            <a:r>
              <a:rPr lang="en-US" sz="400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gated ion channels and allow influx of Ca and Na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(N-Methyl –D-</a:t>
            </a:r>
            <a:r>
              <a:rPr lang="en-US" sz="4000" dirty="0" err="1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Aspartate</a:t>
            </a:r>
            <a:r>
              <a:rPr lang="en-US" sz="400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400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Slow EPSPs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400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Blocked by Mg 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400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depolarization Mg leaves receptor allowing influx of Ca &amp;Na</a:t>
            </a:r>
            <a:endParaRPr lang="ar-AE" sz="4000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0910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295400"/>
            <a:ext cx="9296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43200" y="0"/>
            <a:ext cx="4038600" cy="144621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NMDA receptors</a:t>
            </a:r>
            <a:endParaRPr lang="ar-AE" sz="4400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435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411"/>
          <a:stretch>
            <a:fillRect/>
          </a:stretch>
        </p:blipFill>
        <p:spPr bwMode="auto">
          <a:xfrm>
            <a:off x="165100" y="63500"/>
            <a:ext cx="88392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41511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93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u="sng" dirty="0">
                <a:solidFill>
                  <a:srgbClr val="FF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NMDA  Receptors processes:</a:t>
            </a:r>
            <a:endParaRPr lang="ar-AE" sz="4400" b="1" u="sng" dirty="0">
              <a:solidFill>
                <a:srgbClr val="FFCC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838200"/>
            <a:ext cx="8077200" cy="698658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term </a:t>
            </a:r>
            <a:r>
              <a:rPr lang="en-US" sz="32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potentiation</a:t>
            </a: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phenomenon </a:t>
            </a:r>
            <a:r>
              <a:rPr lang="en-US" sz="320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neuron in hippocampus </a:t>
            </a:r>
            <a:r>
              <a:rPr lang="en-US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200" b="1" dirty="0" err="1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memory,learning</a:t>
            </a:r>
            <a:r>
              <a:rPr lang="en-US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Neurotoxicity and cell death caused by (</a:t>
            </a:r>
            <a:r>
              <a:rPr lang="en-US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ischemia)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Kindling phenomenon </a:t>
            </a:r>
            <a:r>
              <a:rPr lang="en-US" sz="320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related to epilepsy in which repeated </a:t>
            </a:r>
            <a:r>
              <a:rPr lang="en-US" sz="3200" dirty="0" err="1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subthreshold</a:t>
            </a:r>
            <a:r>
              <a:rPr lang="en-US" sz="320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electrical stimulation causes a(</a:t>
            </a:r>
            <a:r>
              <a:rPr lang="en-US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seizure</a:t>
            </a:r>
            <a:r>
              <a:rPr lang="en-US" sz="320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)experienced by people who have status </a:t>
            </a:r>
            <a:r>
              <a:rPr lang="en-US" sz="3200" dirty="0" err="1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epilepticus</a:t>
            </a:r>
            <a:endParaRPr lang="en-US" sz="3200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degenerative diseases such as 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(Huntington </a:t>
            </a:r>
            <a:r>
              <a:rPr lang="en-US" sz="3200" b="1" dirty="0" err="1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diseases,ischemia,amyotrphic</a:t>
            </a:r>
            <a:r>
              <a:rPr lang="en-US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lateral sclerosis)</a:t>
            </a:r>
            <a:endParaRPr lang="ar-AE" sz="3200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endParaRPr lang="en-US" sz="3200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endParaRPr lang="ar-AE" sz="3200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9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838200"/>
          </a:xfrm>
        </p:spPr>
        <p:txBody>
          <a:bodyPr/>
          <a:lstStyle/>
          <a:p>
            <a:pPr algn="ctr">
              <a:defRPr/>
            </a:pPr>
            <a:r>
              <a:rPr lang="en-US" sz="4400" b="1" dirty="0" smtClean="0"/>
              <a:t>Glutamate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06400" y="1295400"/>
            <a:ext cx="8509000" cy="5791200"/>
          </a:xfrm>
        </p:spPr>
        <p:txBody>
          <a:bodyPr>
            <a:normAutofit/>
          </a:bodyPr>
          <a:lstStyle/>
          <a:p>
            <a:pPr lvl="1" algn="just">
              <a:lnSpc>
                <a:spcPct val="90000"/>
              </a:lnSpc>
              <a:spcBef>
                <a:spcPct val="20000"/>
              </a:spcBef>
            </a:pPr>
            <a:r>
              <a:rPr lang="en-US" dirty="0" smtClean="0"/>
              <a:t>The most common excitatory neurotransmitter in the CNS.</a:t>
            </a:r>
          </a:p>
          <a:p>
            <a:pPr lvl="1" algn="just">
              <a:lnSpc>
                <a:spcPct val="90000"/>
              </a:lnSpc>
              <a:spcBef>
                <a:spcPct val="20000"/>
              </a:spcBef>
            </a:pPr>
            <a:endParaRPr lang="en-US" sz="1200" dirty="0" smtClean="0"/>
          </a:p>
          <a:p>
            <a:pPr lvl="1" algn="just">
              <a:lnSpc>
                <a:spcPct val="90000"/>
              </a:lnSpc>
              <a:spcBef>
                <a:spcPct val="20000"/>
              </a:spcBef>
            </a:pPr>
            <a:r>
              <a:rPr lang="en-US" dirty="0" smtClean="0"/>
              <a:t>Amino acid involved in </a:t>
            </a:r>
            <a:r>
              <a:rPr lang="en-US" dirty="0" err="1" smtClean="0"/>
              <a:t>excitotoxic</a:t>
            </a:r>
            <a:r>
              <a:rPr lang="en-US" dirty="0" smtClean="0"/>
              <a:t> injury, seizures, learning, memory, anxiety, depression, psychosis</a:t>
            </a:r>
          </a:p>
          <a:p>
            <a:pPr lvl="1" algn="just">
              <a:lnSpc>
                <a:spcPct val="90000"/>
              </a:lnSpc>
              <a:spcBef>
                <a:spcPct val="20000"/>
              </a:spcBef>
            </a:pPr>
            <a:endParaRPr lang="en-US" sz="1200" dirty="0"/>
          </a:p>
          <a:p>
            <a:pPr lvl="1" algn="just">
              <a:lnSpc>
                <a:spcPct val="90000"/>
              </a:lnSpc>
              <a:spcBef>
                <a:spcPct val="20000"/>
              </a:spcBef>
            </a:pPr>
            <a:r>
              <a:rPr lang="en-US" dirty="0" smtClean="0"/>
              <a:t>Blockade of glutamate receptors may have a protective role for tissue at risk in acute stroke. </a:t>
            </a:r>
          </a:p>
          <a:p>
            <a:pPr marL="454914" lvl="1" indent="0" algn="just">
              <a:lnSpc>
                <a:spcPct val="90000"/>
              </a:lnSpc>
              <a:spcBef>
                <a:spcPct val="20000"/>
              </a:spcBef>
              <a:buNone/>
            </a:pPr>
            <a:endParaRPr lang="en-US" sz="1200" dirty="0"/>
          </a:p>
          <a:p>
            <a:pPr lvl="1" algn="just">
              <a:lnSpc>
                <a:spcPct val="90000"/>
              </a:lnSpc>
              <a:spcBef>
                <a:spcPct val="20000"/>
              </a:spcBef>
            </a:pPr>
            <a:r>
              <a:rPr lang="en-US" dirty="0" err="1" smtClean="0"/>
              <a:t>Lamotrigine</a:t>
            </a:r>
            <a:r>
              <a:rPr lang="en-US" dirty="0" smtClean="0"/>
              <a:t> medication for epilepsy decrease </a:t>
            </a:r>
            <a:r>
              <a:rPr lang="en-US" dirty="0" err="1" smtClean="0"/>
              <a:t>glutamatergic</a:t>
            </a:r>
            <a:r>
              <a:rPr lang="en-US" dirty="0" smtClean="0"/>
              <a:t> transmission. </a:t>
            </a:r>
          </a:p>
          <a:p>
            <a:pPr lvl="1" algn="just">
              <a:lnSpc>
                <a:spcPct val="90000"/>
              </a:lnSpc>
              <a:spcBef>
                <a:spcPct val="20000"/>
              </a:spcBef>
            </a:pPr>
            <a:endParaRPr lang="en-US" sz="1200" dirty="0"/>
          </a:p>
          <a:p>
            <a:pPr lvl="1" algn="just">
              <a:lnSpc>
                <a:spcPct val="90000"/>
              </a:lnSpc>
              <a:spcBef>
                <a:spcPct val="20000"/>
              </a:spcBef>
            </a:pPr>
            <a:r>
              <a:rPr lang="en-US" dirty="0" err="1" smtClean="0"/>
              <a:t>Memanatine</a:t>
            </a:r>
            <a:r>
              <a:rPr lang="en-US" dirty="0" smtClean="0"/>
              <a:t> an NMDA antagonist is being tried for advanced AD</a:t>
            </a:r>
          </a:p>
        </p:txBody>
      </p:sp>
    </p:spTree>
    <p:extLst>
      <p:ext uri="{BB962C8B-B14F-4D97-AF65-F5344CB8AC3E}">
        <p14:creationId xmlns:p14="http://schemas.microsoft.com/office/powerpoint/2010/main" xmlns="" val="966704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924800" cy="914400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/>
              <a:t>Glutamate Receptor Function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3550356" cy="5207000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100" dirty="0" smtClean="0"/>
              <a:t>Glutamate, at NMDA receptors, leads to opening of an ion channel and influx of </a:t>
            </a:r>
            <a:r>
              <a:rPr lang="en-US" sz="2100" dirty="0" err="1" smtClean="0"/>
              <a:t>Ca</a:t>
            </a:r>
            <a:r>
              <a:rPr lang="en-US" sz="2100" dirty="0" smtClean="0"/>
              <a:t> and Na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100" dirty="0" smtClean="0"/>
              <a:t>The block of Mg is removed by activation of an AMPA receptor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100" dirty="0" smtClean="0"/>
              <a:t>Glycine must also bind to its receptor to allow </a:t>
            </a:r>
            <a:r>
              <a:rPr lang="en-US" sz="2100" dirty="0" err="1" smtClean="0"/>
              <a:t>Ca</a:t>
            </a:r>
            <a:r>
              <a:rPr lang="en-US" sz="2100" dirty="0" smtClean="0"/>
              <a:t> and Na influx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100" dirty="0" smtClean="0"/>
              <a:t>Some glutamate receptors are metabotropic and use 2</a:t>
            </a:r>
            <a:r>
              <a:rPr lang="en-US" sz="2100" baseline="30000" dirty="0" smtClean="0"/>
              <a:t>nd</a:t>
            </a:r>
            <a:r>
              <a:rPr lang="en-US" sz="2100" dirty="0" smtClean="0"/>
              <a:t> messengers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100" dirty="0" smtClean="0"/>
              <a:t>Glutamate reuptake is tightly regulated</a:t>
            </a:r>
          </a:p>
        </p:txBody>
      </p:sp>
      <p:graphicFrame>
        <p:nvGraphicFramePr>
          <p:cNvPr id="52228" name="Object 5"/>
          <p:cNvGraphicFramePr>
            <a:graphicFrameLocks noGrp="1" noChangeAspect="1"/>
          </p:cNvGraphicFramePr>
          <p:nvPr>
            <p:ph type="clipArt" sz="half" idx="2"/>
            <p:extLst>
              <p:ext uri="{D42A27DB-BD31-4B8C-83A1-F6EECF244321}">
                <p14:modId xmlns:p14="http://schemas.microsoft.com/office/powerpoint/2010/main" xmlns="" val="2850675499"/>
              </p:ext>
            </p:extLst>
          </p:nvPr>
        </p:nvGraphicFramePr>
        <p:xfrm>
          <a:off x="4114800" y="1393826"/>
          <a:ext cx="4724400" cy="5122863"/>
        </p:xfrm>
        <a:graphic>
          <a:graphicData uri="http://schemas.openxmlformats.org/presentationml/2006/ole">
            <p:oleObj spid="_x0000_s8211" name="Slide" r:id="rId4" imgW="4884738" imgH="3257550" progId="PowerPoint.Slide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383026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57300"/>
            <a:ext cx="8382000" cy="5524500"/>
          </a:xfrm>
        </p:spPr>
        <p:txBody>
          <a:bodyPr>
            <a:normAutofit/>
          </a:bodyPr>
          <a:lstStyle/>
          <a:p>
            <a:pPr lvl="1"/>
            <a:r>
              <a:rPr lang="en-US" sz="3200" b="1" dirty="0">
                <a:solidFill>
                  <a:srgbClr val="FFC000"/>
                </a:solidFill>
              </a:rPr>
              <a:t>AP5</a:t>
            </a:r>
            <a:endParaRPr lang="en-US" sz="3600" b="1" dirty="0">
              <a:solidFill>
                <a:srgbClr val="FFC000"/>
              </a:solidFill>
            </a:endParaRPr>
          </a:p>
          <a:p>
            <a:pPr lvl="2" algn="just"/>
            <a:r>
              <a:rPr lang="en-US" sz="2800" dirty="0"/>
              <a:t>A drug that blocks the glutamate binding site</a:t>
            </a:r>
          </a:p>
          <a:p>
            <a:pPr lvl="2" algn="just">
              <a:buNone/>
            </a:pPr>
            <a:r>
              <a:rPr lang="en-US" sz="2800" dirty="0"/>
              <a:t>	on NMDA receptors and impairs certain forms</a:t>
            </a:r>
          </a:p>
          <a:p>
            <a:pPr lvl="2" algn="just">
              <a:buNone/>
            </a:pPr>
            <a:r>
              <a:rPr lang="en-US" sz="2800" dirty="0"/>
              <a:t>	of learning.</a:t>
            </a:r>
          </a:p>
          <a:p>
            <a:pPr lvl="2" algn="just"/>
            <a:endParaRPr lang="en-US" dirty="0"/>
          </a:p>
          <a:p>
            <a:pPr lvl="1" algn="just"/>
            <a:r>
              <a:rPr lang="en-US" sz="3200" b="1" dirty="0">
                <a:solidFill>
                  <a:srgbClr val="FFC000"/>
                </a:solidFill>
              </a:rPr>
              <a:t>PCP (Phencyclidine)</a:t>
            </a:r>
          </a:p>
          <a:p>
            <a:pPr lvl="2" algn="just"/>
            <a:r>
              <a:rPr lang="en-US" sz="2800" dirty="0"/>
              <a:t>A drug that binds with the PCP binding site of </a:t>
            </a:r>
            <a:r>
              <a:rPr lang="en-US" sz="2800" dirty="0" smtClean="0"/>
              <a:t>the NMDA </a:t>
            </a:r>
            <a:r>
              <a:rPr lang="en-US" sz="2800" dirty="0"/>
              <a:t>receptor and serves as an indirect </a:t>
            </a:r>
            <a:r>
              <a:rPr lang="en-US" sz="2800" dirty="0" smtClean="0"/>
              <a:t>antagonist of </a:t>
            </a:r>
            <a:r>
              <a:rPr lang="en-US" sz="2800" dirty="0"/>
              <a:t>glutamate.</a:t>
            </a:r>
            <a:endParaRPr lang="en-US" dirty="0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285750"/>
            <a:ext cx="7924800" cy="533400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Clinical Significance</a:t>
            </a:r>
          </a:p>
        </p:txBody>
      </p:sp>
      <p:pic>
        <p:nvPicPr>
          <p:cNvPr id="35844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2667" y="863601"/>
            <a:ext cx="7958667" cy="1238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EF9100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4770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229600" cy="487362"/>
          </a:xfrm>
        </p:spPr>
        <p:txBody>
          <a:bodyPr/>
          <a:lstStyle/>
          <a:p>
            <a:pPr algn="ctr" eaLnBrk="1" hangingPunct="1"/>
            <a:r>
              <a:rPr lang="en-US" sz="4000" b="1" dirty="0" smtClean="0"/>
              <a:t>Addictive Drugs</a:t>
            </a:r>
          </a:p>
        </p:txBody>
      </p:sp>
      <p:graphicFrame>
        <p:nvGraphicFramePr>
          <p:cNvPr id="96311" name="Group 5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654164085"/>
              </p:ext>
            </p:extLst>
          </p:nvPr>
        </p:nvGraphicFramePr>
        <p:xfrm>
          <a:off x="457200" y="838200"/>
          <a:ext cx="8578850" cy="5840243"/>
        </p:xfrm>
        <a:graphic>
          <a:graphicData uri="http://schemas.openxmlformats.org/drawingml/2006/table">
            <a:tbl>
              <a:tblPr/>
              <a:tblGrid>
                <a:gridCol w="2231895"/>
                <a:gridCol w="6346955"/>
              </a:tblGrid>
              <a:tr h="58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Drugs </a:t>
                      </a:r>
                    </a:p>
                  </a:txBody>
                  <a:tcPr marL="91436" marR="91436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Molecular Targets Relevant to Addiction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6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Garamond" pitchFamily="18" charset="0"/>
                        </a:rPr>
                        <a:t>Opioids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1436" marR="91436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Mu opioid receptor (agonists)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Garamond" pitchFamily="18" charset="0"/>
                        </a:rPr>
                        <a:t>Barbiturates and benzodiazepines</a:t>
                      </a:r>
                    </a:p>
                  </a:txBody>
                  <a:tcPr marL="91436" marR="91436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GABA-A receptors (enhance activation of the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channel)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1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Garamond" pitchFamily="18" charset="0"/>
                        </a:rPr>
                        <a:t>Cocaine </a:t>
                      </a:r>
                    </a:p>
                  </a:txBody>
                  <a:tcPr marL="91436" marR="91436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Cocaine blocks dopamine, serotonin and noradrenaline transporters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Garamond" pitchFamily="18" charset="0"/>
                        </a:rPr>
                        <a:t>Amphetamine</a:t>
                      </a:r>
                    </a:p>
                  </a:txBody>
                  <a:tcPr marL="91436" marR="91436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Amphetamine cause transporter-mediated release; the dopamine transporter (DAT) is the most significant target.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1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Garamond" pitchFamily="18" charset="0"/>
                        </a:rPr>
                        <a:t>Phencyclidine (PCP) </a:t>
                      </a:r>
                    </a:p>
                  </a:txBody>
                  <a:tcPr marL="91436" marR="91436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NMDA glutamate receptor channel (blocker) 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6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Garamond" pitchFamily="18" charset="0"/>
                        </a:rPr>
                        <a:t>Hallucinogens</a:t>
                      </a:r>
                    </a:p>
                  </a:txBody>
                  <a:tcPr marL="91436" marR="91436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Partial agonist at 5HT2A serotonin receptors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6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Garamond" pitchFamily="18" charset="0"/>
                        </a:rPr>
                        <a:t>Cannabinoids </a:t>
                      </a:r>
                    </a:p>
                  </a:txBody>
                  <a:tcPr marL="91436" marR="91436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CB1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cannabinoid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receptor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6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Garamond" pitchFamily="18" charset="0"/>
                        </a:rPr>
                        <a:t>Nicotine </a:t>
                      </a:r>
                    </a:p>
                  </a:txBody>
                  <a:tcPr marL="91436" marR="91436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Nicotinic acetylcholine receptor (agonist)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Garamond" pitchFamily="18" charset="0"/>
                        </a:rPr>
                        <a:t>Ethyl alcohol</a:t>
                      </a:r>
                    </a:p>
                  </a:txBody>
                  <a:tcPr marL="91436" marR="91436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Facilitates GABA-A receptor function and inhibits NMDA glutamate receptor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Garamond" pitchFamily="18" charset="0"/>
                        </a:rPr>
                        <a:t>Inhalants </a:t>
                      </a:r>
                    </a:p>
                  </a:txBody>
                  <a:tcPr marL="91436" marR="91436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unknown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55775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132397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b="1" dirty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ik Regular" pitchFamily="2" charset="0"/>
              </a:rPr>
              <a:t>Glutamate</a:t>
            </a:r>
            <a:endParaRPr lang="ar-AE" sz="8000" b="1" dirty="0">
              <a:solidFill>
                <a:srgbClr val="99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ik Regul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0886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19200"/>
            <a:ext cx="7924800" cy="295433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Glutamate tracts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in </a:t>
            </a:r>
            <a:r>
              <a:rPr lang="en-US" sz="4400" dirty="0" err="1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corticostrital</a:t>
            </a:r>
            <a:r>
              <a:rPr lang="en-US" sz="440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pathway and in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cerebellar</a:t>
            </a:r>
            <a:r>
              <a:rPr lang="en-US" sz="440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granule cells</a:t>
            </a:r>
            <a:endParaRPr lang="ar-AE" sz="4400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46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914400" y="0"/>
            <a:ext cx="7543800" cy="914400"/>
          </a:xfrm>
        </p:spPr>
        <p:txBody>
          <a:bodyPr/>
          <a:lstStyle/>
          <a:p>
            <a:pPr>
              <a:defRPr/>
            </a:pPr>
            <a:r>
              <a:rPr lang="en-US" i="1" dirty="0" smtClean="0"/>
              <a:t>Glutamate synthesis</a:t>
            </a:r>
            <a:endParaRPr lang="ar-AE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28600" y="1143000"/>
            <a:ext cx="6400800" cy="17526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Glutamine+H</a:t>
            </a:r>
            <a:r>
              <a:rPr lang="en-US" baseline="-25000" dirty="0" smtClean="0"/>
              <a:t>2</a:t>
            </a:r>
            <a:r>
              <a:rPr lang="en-US" dirty="0" smtClean="0"/>
              <a:t>O+ATP</a:t>
            </a:r>
            <a:endParaRPr lang="ar-AE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4495800" y="1600200"/>
            <a:ext cx="3124200" cy="1588"/>
          </a:xfrm>
          <a:prstGeom prst="straightConnector1">
            <a:avLst/>
          </a:prstGeom>
          <a:noFill/>
          <a:ln w="50800" cap="flat" cmpd="sng" algn="ctr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28600" y="2133600"/>
            <a:ext cx="8153400" cy="58420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Glutamate +ADP+ NH</a:t>
            </a:r>
            <a:r>
              <a:rPr lang="en-US" sz="3200" baseline="-250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PO</a:t>
            </a:r>
            <a:r>
              <a:rPr lang="en-US" sz="3200" baseline="-250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ar-AE" sz="3200" baseline="-25000" dirty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24400" y="1066800"/>
            <a:ext cx="2514600" cy="52387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glutaminase</a:t>
            </a:r>
            <a:endParaRPr lang="ar-AE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743200"/>
            <a:ext cx="8001000" cy="8302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i="1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Glutamate metabolism</a:t>
            </a:r>
            <a:endParaRPr lang="ar-AE" sz="4800" i="1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733800"/>
            <a:ext cx="2286000" cy="58420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Glutamate</a:t>
            </a:r>
            <a:endParaRPr lang="ar-AE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3810000"/>
            <a:ext cx="2971800" cy="58420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Glutamine</a:t>
            </a:r>
            <a:endParaRPr lang="ar-AE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667000" y="4114800"/>
            <a:ext cx="2971800" cy="1588"/>
          </a:xfrm>
          <a:prstGeom prst="straightConnector1">
            <a:avLst/>
          </a:prstGeom>
          <a:noFill/>
          <a:ln w="50800" cap="flat" cmpd="sng" algn="ctr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743200" y="3657600"/>
            <a:ext cx="2362200" cy="8302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Glutamate </a:t>
            </a:r>
            <a:r>
              <a:rPr 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dehydrogenase</a:t>
            </a:r>
            <a:endParaRPr lang="ar-AE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381000" y="4724400"/>
            <a:ext cx="80772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i="1" kern="0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</a:rPr>
              <a:t>Glutamate pathway</a:t>
            </a:r>
            <a:endParaRPr lang="ar-AE" sz="4800" i="1" kern="0" dirty="0">
              <a:solidFill>
                <a:srgbClr val="CCEC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533400" y="5486400"/>
            <a:ext cx="8001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defRPr/>
            </a:pPr>
            <a:r>
              <a:rPr lang="en-US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found in hippocampus then projected into pyramidal cells and cerebral cortex </a:t>
            </a:r>
            <a:endParaRPr lang="ar-AE" sz="3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31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b="1" u="sng" dirty="0" smtClean="0">
                <a:solidFill>
                  <a:srgbClr val="FFFF00"/>
                </a:solidFill>
              </a:rPr>
              <a:t>Glutamate life cycle</a:t>
            </a:r>
            <a:endParaRPr lang="ar-AE" b="1" u="sng" dirty="0">
              <a:solidFill>
                <a:srgbClr val="FFFF00"/>
              </a:solidFill>
            </a:endParaRPr>
          </a:p>
        </p:txBody>
      </p:sp>
      <p:pic>
        <p:nvPicPr>
          <p:cNvPr id="114691" name="Content Placeholder 3" descr="mq-fig-07-03-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152400" y="914400"/>
            <a:ext cx="9525000" cy="5943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05252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altLang="ar-EG" u="sng">
                <a:solidFill>
                  <a:srgbClr val="FF0000"/>
                </a:solidFill>
              </a:rPr>
              <a:t>Glutamate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229600" cy="4525963"/>
          </a:xfrm>
        </p:spPr>
        <p:txBody>
          <a:bodyPr/>
          <a:lstStyle/>
          <a:p>
            <a:r>
              <a:rPr lang="en-US" altLang="ar-EG" sz="2800" b="1" dirty="0">
                <a:solidFill>
                  <a:srgbClr val="FF0000"/>
                </a:solidFill>
              </a:rPr>
              <a:t>Principle excitatory neurotransmitter in CNS</a:t>
            </a:r>
          </a:p>
          <a:p>
            <a:r>
              <a:rPr lang="en-US" altLang="ar-EG" sz="2800" b="1" dirty="0">
                <a:solidFill>
                  <a:srgbClr val="FF0000"/>
                </a:solidFill>
              </a:rPr>
              <a:t>Too much glutamate </a:t>
            </a:r>
            <a:r>
              <a:rPr lang="en-US" altLang="ar-EG" sz="2800" b="1" dirty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ar-EG" sz="2800" b="1" dirty="0" err="1">
                <a:solidFill>
                  <a:srgbClr val="FF0000"/>
                </a:solidFill>
                <a:sym typeface="Wingdings" pitchFamily="2" charset="2"/>
              </a:rPr>
              <a:t>excitotoxicity</a:t>
            </a:r>
            <a:endParaRPr lang="en-US" altLang="ar-EG" sz="2800" b="1" dirty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r>
              <a:rPr lang="en-US" altLang="ar-EG" sz="2400" dirty="0">
                <a:solidFill>
                  <a:srgbClr val="FF0000"/>
                </a:solidFill>
              </a:rPr>
              <a:t>Excessive Ca</a:t>
            </a:r>
            <a:r>
              <a:rPr lang="en-US" altLang="ar-EG" sz="2400" baseline="30000" dirty="0">
                <a:solidFill>
                  <a:srgbClr val="FF0000"/>
                </a:solidFill>
              </a:rPr>
              <a:t>2+</a:t>
            </a:r>
            <a:r>
              <a:rPr lang="en-US" altLang="ar-EG" sz="2400" dirty="0">
                <a:solidFill>
                  <a:srgbClr val="FF0000"/>
                </a:solidFill>
              </a:rPr>
              <a:t> entry through NMDA receptors</a:t>
            </a:r>
          </a:p>
          <a:p>
            <a:pPr lvl="1"/>
            <a:r>
              <a:rPr lang="en-US" altLang="ar-EG" sz="2400" dirty="0">
                <a:solidFill>
                  <a:srgbClr val="FF0000"/>
                </a:solidFill>
              </a:rPr>
              <a:t>Stroke, degenerative disease</a:t>
            </a:r>
          </a:p>
          <a:p>
            <a:endParaRPr lang="en-US" altLang="ar-EG" sz="2800" dirty="0">
              <a:solidFill>
                <a:srgbClr val="FF0000"/>
              </a:solidFill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52400" y="3016250"/>
            <a:ext cx="57912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rtl="0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ar-EG" sz="2800" b="1" dirty="0" smtClean="0">
                <a:solidFill>
                  <a:srgbClr val="FF0000"/>
                </a:solidFill>
              </a:rPr>
              <a:t> Two types of glutamate receptors:</a:t>
            </a:r>
          </a:p>
          <a:p>
            <a:pPr lvl="1" algn="l" rtl="0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ar-EG" sz="2400" dirty="0" smtClean="0">
                <a:solidFill>
                  <a:srgbClr val="FF0000"/>
                </a:solidFill>
              </a:rPr>
              <a:t> </a:t>
            </a:r>
            <a:r>
              <a:rPr lang="en-US" altLang="ar-EG" sz="2400" dirty="0" err="1" smtClean="0">
                <a:solidFill>
                  <a:srgbClr val="FF0000"/>
                </a:solidFill>
              </a:rPr>
              <a:t>Ionotropic</a:t>
            </a:r>
            <a:endParaRPr lang="en-US" altLang="ar-EG" sz="2400" dirty="0" smtClean="0">
              <a:solidFill>
                <a:srgbClr val="FF0000"/>
              </a:solidFill>
            </a:endParaRPr>
          </a:p>
          <a:p>
            <a:pPr lvl="2" algn="l" rtl="0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ar-EG" sz="2400" dirty="0" smtClean="0">
                <a:solidFill>
                  <a:srgbClr val="FF0000"/>
                </a:solidFill>
              </a:rPr>
              <a:t> </a:t>
            </a:r>
            <a:r>
              <a:rPr lang="en-US" altLang="ar-EG" sz="2200" dirty="0" smtClean="0">
                <a:solidFill>
                  <a:srgbClr val="FF0000"/>
                </a:solidFill>
              </a:rPr>
              <a:t>AMPA</a:t>
            </a:r>
          </a:p>
          <a:p>
            <a:pPr lvl="2" algn="l" rtl="0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ar-EG" sz="2200" dirty="0" smtClean="0">
                <a:solidFill>
                  <a:srgbClr val="FF0000"/>
                </a:solidFill>
              </a:rPr>
              <a:t> NMDA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09600" y="51816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ar-EG" sz="2400" dirty="0" smtClean="0">
                <a:solidFill>
                  <a:srgbClr val="FF0000"/>
                </a:solidFill>
              </a:rPr>
              <a:t>2.  Metabotropic</a:t>
            </a:r>
          </a:p>
        </p:txBody>
      </p:sp>
      <p:pic>
        <p:nvPicPr>
          <p:cNvPr id="34823" name="Picture 7" descr="glutam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250" t="10001" r="27499" b="5000"/>
          <a:stretch>
            <a:fillRect/>
          </a:stretch>
        </p:blipFill>
        <p:spPr bwMode="auto">
          <a:xfrm>
            <a:off x="4953000" y="2362200"/>
            <a:ext cx="41910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228600" y="5715000"/>
            <a:ext cx="472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ar-EG" sz="2800">
                <a:solidFill>
                  <a:srgbClr val="FF0000"/>
                </a:solidFill>
              </a:rPr>
              <a:t> </a:t>
            </a:r>
            <a:r>
              <a:rPr lang="en-US" altLang="ar-EG" sz="2800" b="1">
                <a:solidFill>
                  <a:srgbClr val="FF0000"/>
                </a:solidFill>
              </a:rPr>
              <a:t>Involved in learning &amp; memory</a:t>
            </a:r>
          </a:p>
        </p:txBody>
      </p:sp>
    </p:spTree>
    <p:extLst>
      <p:ext uri="{BB962C8B-B14F-4D97-AF65-F5344CB8AC3E}">
        <p14:creationId xmlns:p14="http://schemas.microsoft.com/office/powerpoint/2010/main" xmlns="" val="1403050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algn="ctr"/>
            <a:r>
              <a:rPr lang="en-US" altLang="en-US" sz="4800" b="1" dirty="0" smtClean="0"/>
              <a:t>Glutamate Receptors</a:t>
            </a:r>
            <a:endParaRPr lang="en-US" altLang="en-US" b="1" dirty="0" smtClean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772400" cy="4999037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endParaRPr lang="en-US" altLang="en-US" dirty="0" smtClean="0"/>
          </a:p>
          <a:p>
            <a:pPr algn="just"/>
            <a:r>
              <a:rPr lang="en-US" altLang="en-US" dirty="0" smtClean="0"/>
              <a:t>Glutamate interacts with four receptor types</a:t>
            </a:r>
          </a:p>
          <a:p>
            <a:pPr lvl="1" algn="just"/>
            <a:r>
              <a:rPr lang="en-US" altLang="en-US" b="1" dirty="0" smtClean="0">
                <a:solidFill>
                  <a:schemeClr val="accent4"/>
                </a:solidFill>
              </a:rPr>
              <a:t>NMDA receptor</a:t>
            </a:r>
            <a:r>
              <a:rPr lang="en-US" dirty="0"/>
              <a:t> </a:t>
            </a:r>
            <a:r>
              <a:rPr lang="en-US" b="1" dirty="0">
                <a:solidFill>
                  <a:schemeClr val="accent4"/>
                </a:solidFill>
              </a:rPr>
              <a:t>(</a:t>
            </a:r>
            <a:r>
              <a:rPr lang="en-US" b="1" i="1" dirty="0">
                <a:solidFill>
                  <a:schemeClr val="accent4"/>
                </a:solidFill>
              </a:rPr>
              <a:t>N</a:t>
            </a:r>
            <a:r>
              <a:rPr lang="en-US" b="1" dirty="0">
                <a:solidFill>
                  <a:schemeClr val="accent4"/>
                </a:solidFill>
              </a:rPr>
              <a:t>-methyl-D-aspartate</a:t>
            </a:r>
            <a:r>
              <a:rPr lang="en-US" b="1" dirty="0" smtClean="0">
                <a:solidFill>
                  <a:schemeClr val="accent4"/>
                </a:solidFill>
              </a:rPr>
              <a:t>)</a:t>
            </a:r>
            <a:r>
              <a:rPr lang="en-US" altLang="en-US" b="1" dirty="0" smtClean="0">
                <a:solidFill>
                  <a:schemeClr val="accent4"/>
                </a:solidFill>
              </a:rPr>
              <a:t>: </a:t>
            </a:r>
            <a:r>
              <a:rPr lang="en-US" altLang="en-US" dirty="0" smtClean="0"/>
              <a:t>controls a CA</a:t>
            </a:r>
            <a:r>
              <a:rPr lang="en-US" altLang="en-US" baseline="30000" dirty="0" smtClean="0"/>
              <a:t>++</a:t>
            </a:r>
            <a:r>
              <a:rPr lang="en-US" altLang="en-US" dirty="0" smtClean="0"/>
              <a:t> channel</a:t>
            </a:r>
          </a:p>
          <a:p>
            <a:pPr lvl="2" algn="just"/>
            <a:r>
              <a:rPr lang="en-US" altLang="en-US" dirty="0" smtClean="0"/>
              <a:t>Activation by glutamine requires glycine binding and displacement of magnesium ions</a:t>
            </a:r>
          </a:p>
          <a:p>
            <a:pPr lvl="1" algn="just"/>
            <a:r>
              <a:rPr lang="en-US" altLang="en-US" b="1" dirty="0">
                <a:solidFill>
                  <a:schemeClr val="accent4"/>
                </a:solidFill>
              </a:rPr>
              <a:t>AMPA </a:t>
            </a:r>
            <a:r>
              <a:rPr lang="en-US" altLang="en-US" b="1" dirty="0" smtClean="0">
                <a:solidFill>
                  <a:schemeClr val="accent4"/>
                </a:solidFill>
              </a:rPr>
              <a:t>receptor </a:t>
            </a:r>
            <a:r>
              <a:rPr lang="en-US" altLang="en-US" b="1" dirty="0">
                <a:solidFill>
                  <a:schemeClr val="accent4"/>
                </a:solidFill>
              </a:rPr>
              <a:t>(</a:t>
            </a:r>
            <a:r>
              <a:rPr lang="el-GR" b="1" dirty="0">
                <a:solidFill>
                  <a:schemeClr val="accent4"/>
                </a:solidFill>
              </a:rPr>
              <a:t>α-</a:t>
            </a:r>
            <a:r>
              <a:rPr lang="en-US" b="1" dirty="0">
                <a:solidFill>
                  <a:schemeClr val="accent4"/>
                </a:solidFill>
              </a:rPr>
              <a:t>amino-3-hydroxy-5-methyl-4-isoxazolepropionic acid </a:t>
            </a:r>
            <a:r>
              <a:rPr lang="en-US" b="1" dirty="0" smtClean="0">
                <a:solidFill>
                  <a:schemeClr val="accent4"/>
                </a:solidFill>
              </a:rPr>
              <a:t>receptor)</a:t>
            </a:r>
            <a:r>
              <a:rPr lang="en-US" altLang="en-US" b="1" dirty="0" smtClean="0">
                <a:solidFill>
                  <a:schemeClr val="accent4"/>
                </a:solidFill>
              </a:rPr>
              <a:t>:</a:t>
            </a:r>
            <a:r>
              <a:rPr lang="en-US" altLang="en-US" dirty="0" smtClean="0"/>
              <a:t> controls sodium channels</a:t>
            </a:r>
          </a:p>
          <a:p>
            <a:pPr lvl="1" algn="just"/>
            <a:r>
              <a:rPr lang="en-US" altLang="en-US" b="1" dirty="0" err="1">
                <a:solidFill>
                  <a:schemeClr val="accent4"/>
                </a:solidFill>
              </a:rPr>
              <a:t>Kainate</a:t>
            </a:r>
            <a:r>
              <a:rPr lang="en-US" altLang="en-US" b="1" dirty="0">
                <a:solidFill>
                  <a:schemeClr val="accent4"/>
                </a:solidFill>
              </a:rPr>
              <a:t> receptor: </a:t>
            </a:r>
            <a:r>
              <a:rPr lang="en-US" altLang="en-US" dirty="0" smtClean="0"/>
              <a:t>controls sodium channels</a:t>
            </a:r>
          </a:p>
          <a:p>
            <a:pPr lvl="1" algn="just"/>
            <a:r>
              <a:rPr lang="en-US" altLang="en-US" b="1" dirty="0">
                <a:solidFill>
                  <a:schemeClr val="accent4"/>
                </a:solidFill>
              </a:rPr>
              <a:t>Metabotropic glutamate receptor</a:t>
            </a:r>
          </a:p>
        </p:txBody>
      </p:sp>
    </p:spTree>
    <p:extLst>
      <p:ext uri="{BB962C8B-B14F-4D97-AF65-F5344CB8AC3E}">
        <p14:creationId xmlns:p14="http://schemas.microsoft.com/office/powerpoint/2010/main" xmlns="" val="34890963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u="sng" dirty="0" smtClean="0">
                <a:solidFill>
                  <a:srgbClr val="FFFF00"/>
                </a:solidFill>
                <a:latin typeface="Batik Regular" pitchFamily="2" charset="0"/>
              </a:rPr>
              <a:t>The glutamate receptor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0" y="990600"/>
          <a:ext cx="9144000" cy="5867400"/>
        </p:xfrm>
        <a:graphic>
          <a:graphicData uri="http://schemas.openxmlformats.org/presentationml/2006/ole">
            <p:oleObj spid="_x0000_s5146" name="QuickTime Picture" r:id="rId3" imgW="6141457" imgH="4766949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832947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altLang="ar-EG" b="1" u="sng">
                <a:solidFill>
                  <a:srgbClr val="FF0000"/>
                </a:solidFill>
              </a:rPr>
              <a:t>Glutamate Receptors</a:t>
            </a:r>
          </a:p>
        </p:txBody>
      </p:sp>
      <p:pic>
        <p:nvPicPr>
          <p:cNvPr id="35843" name="Picture 3" descr="soup2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20" t="38846" r="2310" b="3745"/>
          <a:stretch>
            <a:fillRect/>
          </a:stretch>
        </p:blipFill>
        <p:spPr bwMode="auto">
          <a:xfrm>
            <a:off x="152400" y="1066800"/>
            <a:ext cx="4876800" cy="5638800"/>
          </a:xfrm>
          <a:prstGeom prst="rect">
            <a:avLst/>
          </a:prstGeom>
          <a:noFill/>
          <a:ln w="28575">
            <a:solidFill>
              <a:srgbClr val="00FF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5845" name="Picture 5" descr="f_l01nmdarcpt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074"/>
          <a:stretch>
            <a:fillRect/>
          </a:stretch>
        </p:blipFill>
        <p:spPr bwMode="auto">
          <a:xfrm>
            <a:off x="5181600" y="1066800"/>
            <a:ext cx="3810000" cy="5619750"/>
          </a:xfrm>
          <a:prstGeom prst="rect">
            <a:avLst/>
          </a:prstGeom>
          <a:noFill/>
          <a:ln w="28575">
            <a:solidFill>
              <a:srgbClr val="00FF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4277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ar-E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ar-E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623</Words>
  <Application>Microsoft Office PowerPoint</Application>
  <PresentationFormat>On-screen Show (4:3)</PresentationFormat>
  <Paragraphs>122</Paragraphs>
  <Slides>18</Slides>
  <Notes>7</Notes>
  <HiddenSlides>2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1_Ripple</vt:lpstr>
      <vt:lpstr>Default Design</vt:lpstr>
      <vt:lpstr>1_Metro</vt:lpstr>
      <vt:lpstr>3_Metro</vt:lpstr>
      <vt:lpstr>QuickTime Picture</vt:lpstr>
      <vt:lpstr>Slide</vt:lpstr>
      <vt:lpstr>Slide 1</vt:lpstr>
      <vt:lpstr>Slide 2</vt:lpstr>
      <vt:lpstr>Slide 3</vt:lpstr>
      <vt:lpstr>Glutamate synthesis</vt:lpstr>
      <vt:lpstr>Glutamate life cycle</vt:lpstr>
      <vt:lpstr>Glutamate</vt:lpstr>
      <vt:lpstr>Glutamate Receptors</vt:lpstr>
      <vt:lpstr>The glutamate receptor</vt:lpstr>
      <vt:lpstr>Glutamate Receptors</vt:lpstr>
      <vt:lpstr>Slide 10</vt:lpstr>
      <vt:lpstr>Slide 11</vt:lpstr>
      <vt:lpstr>Slide 12</vt:lpstr>
      <vt:lpstr>Slide 13</vt:lpstr>
      <vt:lpstr>Slide 14</vt:lpstr>
      <vt:lpstr>Glutamate</vt:lpstr>
      <vt:lpstr>Glutamate Receptor Function</vt:lpstr>
      <vt:lpstr>Clinical Significance</vt:lpstr>
      <vt:lpstr>Addictive Drugs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Fawzy</dc:creator>
  <cp:lastModifiedBy>zainelabden</cp:lastModifiedBy>
  <cp:revision>35</cp:revision>
  <dcterms:created xsi:type="dcterms:W3CDTF">2014-11-23T01:32:56Z</dcterms:created>
  <dcterms:modified xsi:type="dcterms:W3CDTF">2018-10-07T21:08:32Z</dcterms:modified>
</cp:coreProperties>
</file>